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98" r:id="rId2"/>
    <p:sldId id="284" r:id="rId3"/>
    <p:sldId id="261" r:id="rId4"/>
    <p:sldId id="421" r:id="rId5"/>
    <p:sldId id="274" r:id="rId6"/>
    <p:sldId id="275" r:id="rId7"/>
    <p:sldId id="273" r:id="rId8"/>
    <p:sldId id="292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76"/>
  </p:normalViewPr>
  <p:slideViewPr>
    <p:cSldViewPr snapToGrid="0" showGuides="1">
      <p:cViewPr>
        <p:scale>
          <a:sx n="117" d="100"/>
          <a:sy n="117" d="100"/>
        </p:scale>
        <p:origin x="26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94C0-DBD8-934E-9C32-1EFD02EF3C33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4905-80AC-0745-8D9C-AE41D5819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41F0B-B0CE-5D45-84A1-E14B2B39EC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BECC-F06E-F100-0333-A678246C1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652DD-AAF2-1EF3-6F21-78279245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F70CC-F11B-5D7F-FE68-7383874F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A1A1-6E1F-2352-5E77-5FF1498F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6F10B-8B08-0462-A242-2EFE51D9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3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15C5-7A9D-7296-80C1-3292F2F7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B481C-2CB1-9D4E-1793-31EADAD89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D486-9E53-85C1-AB28-75F6E54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576A0-9289-8CCB-B358-FF8DA4EF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F2573-FFEC-FA20-F2EB-B9BD9B8A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C7DDF-D9C2-77B3-D169-7410AFC68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41056-7A46-E986-A6A9-CEBA4F11D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0614E-B7C0-480E-18D9-9EE14399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ACB10-940A-B8AA-5C14-883700D3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6C3BF-7051-1693-221E-AE661151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11F4-92DD-EA0E-72E5-E7DCED9D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D57A0-E947-8DE9-1B3F-51B4688B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9A8F0-7EA5-3B71-6C18-A1533A46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FB7-B052-E1B1-AE20-F0C58FCA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67B3-E64A-A8AB-B1F5-EB0D1D77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1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312A-FBA4-AD46-B9DE-932A1C4E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69BAE-C0BD-28C3-AB10-28312928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BDEE-2A25-4C18-5BC2-A5460EB5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14EB6-17D1-A337-1252-0F197EA0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5DEB-032C-77F0-58D4-2C0DAFD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B24B-32C1-BC5E-CC10-D4FFC8CC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F5EB-4B87-4362-674F-1E25F83E8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7BA21-92CA-7368-B65A-05A8B8724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CB83E-A421-D891-307D-A09983BE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0FA81-50B9-F682-8426-57AD1102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5422E-5EA6-5573-77A6-100280E8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5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DA00-6B3F-6D8E-8299-EBAD6561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77868-60F2-F85D-4A40-07106580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41763-9B7E-1EBC-E0D3-2867D52E6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17516D-0CAC-DF35-A282-36FAD8A3C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C1C04-7B76-F592-B16C-FC43646E7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61AAA-68EC-A5A8-4F6C-0D0C7D4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C499F-909A-7B30-29D7-4683DE75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9F4B6-4AD4-1351-8EA5-24DD7BF4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0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B5FC-D054-A971-E11A-EDAFEE31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692C5-D5A8-BD58-34A9-4354C1132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6822A-6584-F287-73E1-3C9C436C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B5F4D-756E-625F-628F-77401C51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AEA9A-666F-0CF0-873D-5E2C453B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3288C-8FF4-E7ED-4E5C-ACEC92F4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7B774-97B6-5585-E7A4-68C43FC2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52A6-ED23-8A4E-2AC2-61DBFD0E5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4389-60D8-D85D-1CA8-9768DDF11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DB7DC-AE35-19CC-EA14-62EC14CE9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76E15-D4ED-6047-17E4-DE748542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EF9B-8C9E-E7C2-FAC2-364FBC74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171FD-811A-E892-8D2F-9B3B67C4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5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056-2FC5-A0C7-05D9-220D3E7E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1EBC2-100F-3471-4D62-5E4E755EBC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36046-CB8A-3D50-E775-6DC9FD375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1CE3D-A599-B1B9-AC37-A6598C44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3950F-5A1C-6F70-6451-2015F655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7B39C-DDB2-D5EC-4CE3-3079FD73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E364A-3C42-7EB9-818E-7E338C5A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C480-5E5E-8E7D-F458-0DD51FA7A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A09DF-CB5E-B066-0FCB-EBB369B0E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76C62-8707-3445-9303-4194E818B719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17DA-492B-B41F-BD7F-C682DC554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E80F9-8B1B-86FB-C48A-A723CBD2A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9D2E0-4C2C-7542-8E21-61D62005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0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.gi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NUL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0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9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24F7B-69CA-C240-8026-F5838AE6FDC3}"/>
              </a:ext>
            </a:extLst>
          </p:cNvPr>
          <p:cNvSpPr txBox="1"/>
          <p:nvPr/>
        </p:nvSpPr>
        <p:spPr>
          <a:xfrm>
            <a:off x="694006" y="1659988"/>
            <a:ext cx="1080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Recap weeks 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last blackboard derivation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C99E-4DB9-154D-82DE-85605AB7CA19}"/>
              </a:ext>
            </a:extLst>
          </p:cNvPr>
          <p:cNvSpPr txBox="1"/>
          <p:nvPr/>
        </p:nvSpPr>
        <p:spPr>
          <a:xfrm>
            <a:off x="0" y="0"/>
            <a:ext cx="75965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06780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and thermophoresis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1F0BFE-8BF5-21E6-28DE-87A787DAE6B4}"/>
              </a:ext>
            </a:extLst>
          </p:cNvPr>
          <p:cNvGrpSpPr/>
          <p:nvPr/>
        </p:nvGrpSpPr>
        <p:grpSpPr>
          <a:xfrm>
            <a:off x="314880" y="1953148"/>
            <a:ext cx="11650484" cy="3275972"/>
            <a:chOff x="487399" y="1001173"/>
            <a:chExt cx="11650484" cy="32759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3B750A7-99DB-A30F-DF4B-81CF218F3E3E}"/>
                </a:ext>
              </a:extLst>
            </p:cNvPr>
            <p:cNvGrpSpPr/>
            <p:nvPr/>
          </p:nvGrpSpPr>
          <p:grpSpPr>
            <a:xfrm>
              <a:off x="487399" y="1001173"/>
              <a:ext cx="3480363" cy="2609580"/>
              <a:chOff x="2068779" y="3211831"/>
              <a:chExt cx="3480363" cy="2609580"/>
            </a:xfrm>
          </p:grpSpPr>
          <p:pic>
            <p:nvPicPr>
              <p:cNvPr id="17412" name="Picture 4">
                <a:extLst>
                  <a:ext uri="{FF2B5EF4-FFF2-40B4-BE49-F238E27FC236}">
                    <a16:creationId xmlns:a16="http://schemas.microsoft.com/office/drawing/2014/main" id="{6BEB6B7E-B96A-3D60-B237-492667ADE1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37" t="11461"/>
              <a:stretch/>
            </p:blipFill>
            <p:spPr bwMode="auto">
              <a:xfrm>
                <a:off x="2068779" y="3211831"/>
                <a:ext cx="3480363" cy="260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476DB67-ED4C-F4A1-758E-70AC67AB1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293368" y="3642322"/>
                    <a:ext cx="107333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476DB67-ED4C-F4A1-758E-70AC67AB19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3368" y="3642322"/>
                    <a:ext cx="107333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409" name="Group 17408">
              <a:extLst>
                <a:ext uri="{FF2B5EF4-FFF2-40B4-BE49-F238E27FC236}">
                  <a16:creationId xmlns:a16="http://schemas.microsoft.com/office/drawing/2014/main" id="{9E1C5A14-93CC-5936-B77F-13B84FBB2DDF}"/>
                </a:ext>
              </a:extLst>
            </p:cNvPr>
            <p:cNvGrpSpPr/>
            <p:nvPr/>
          </p:nvGrpSpPr>
          <p:grpSpPr>
            <a:xfrm>
              <a:off x="4598125" y="1027843"/>
              <a:ext cx="3480363" cy="2609112"/>
              <a:chOff x="4598125" y="747623"/>
              <a:chExt cx="3480363" cy="2609112"/>
            </a:xfrm>
          </p:grpSpPr>
          <p:pic>
            <p:nvPicPr>
              <p:cNvPr id="17414" name="Picture 6">
                <a:extLst>
                  <a:ext uri="{FF2B5EF4-FFF2-40B4-BE49-F238E27FC236}">
                    <a16:creationId xmlns:a16="http://schemas.microsoft.com/office/drawing/2014/main" id="{35D9EEEE-F4BE-183C-C209-71EB5CF507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29" t="11269"/>
              <a:stretch/>
            </p:blipFill>
            <p:spPr bwMode="auto">
              <a:xfrm>
                <a:off x="4598125" y="747623"/>
                <a:ext cx="3480363" cy="2609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D9B515-2CF8-F8D7-6E32-4C72D1E8749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8125" y="950112"/>
                    <a:ext cx="107333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D9B515-2CF8-F8D7-6E32-4C72D1E874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8125" y="950112"/>
                    <a:ext cx="107333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B53105F-C03E-C353-E5EA-7D2804FE8414}"/>
                </a:ext>
              </a:extLst>
            </p:cNvPr>
            <p:cNvGrpSpPr/>
            <p:nvPr/>
          </p:nvGrpSpPr>
          <p:grpSpPr>
            <a:xfrm>
              <a:off x="8657520" y="1030671"/>
              <a:ext cx="3480363" cy="2601559"/>
              <a:chOff x="8657520" y="750453"/>
              <a:chExt cx="3480363" cy="2601559"/>
            </a:xfrm>
          </p:grpSpPr>
          <p:pic>
            <p:nvPicPr>
              <p:cNvPr id="17410" name="Picture 2">
                <a:extLst>
                  <a:ext uri="{FF2B5EF4-FFF2-40B4-BE49-F238E27FC236}">
                    <a16:creationId xmlns:a16="http://schemas.microsoft.com/office/drawing/2014/main" id="{F42FA136-99C7-01F5-8687-F47271376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8" t="11575"/>
              <a:stretch/>
            </p:blipFill>
            <p:spPr bwMode="auto">
              <a:xfrm>
                <a:off x="8657520" y="750453"/>
                <a:ext cx="3480363" cy="2601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2CB688B-B26D-8967-7636-93A680FBBB9C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525" y="1014280"/>
                    <a:ext cx="107333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𝑠𝑜𝑙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2CB688B-B26D-8967-7636-93A680FBBB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6525" y="1014280"/>
                    <a:ext cx="107333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9CC033-B0FC-2DDC-9656-271B7A9F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399" y="3762400"/>
              <a:ext cx="3148055" cy="48586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05694A-59CB-5A98-60C2-97B828369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1802" y="3762401"/>
              <a:ext cx="3202385" cy="5147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36D5DA-8052-38E0-E4FA-0B2E9315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82594" y="3784838"/>
              <a:ext cx="3021875" cy="46345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E8935D-D084-63FD-9454-D07F8C31964A}"/>
              </a:ext>
            </a:extLst>
          </p:cNvPr>
          <p:cNvGrpSpPr/>
          <p:nvPr/>
        </p:nvGrpSpPr>
        <p:grpSpPr>
          <a:xfrm>
            <a:off x="314880" y="604759"/>
            <a:ext cx="9613927" cy="1348389"/>
            <a:chOff x="-363476" y="5057709"/>
            <a:chExt cx="9613927" cy="1348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D61051-5F09-B405-06D3-25D1256B9B0C}"/>
                    </a:ext>
                  </a:extLst>
                </p:cNvPr>
                <p:cNvSpPr txBox="1"/>
                <p:nvPr/>
              </p:nvSpPr>
              <p:spPr>
                <a:xfrm>
                  <a:off x="-363476" y="5149767"/>
                  <a:ext cx="75910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We used Spartan to find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𝝂</m:t>
                          </m:r>
                        </m:e>
                      </m:acc>
                    </m:oMath>
                  </a14:m>
                  <a:r>
                    <a:rPr lang="en-US" sz="2400" dirty="0"/>
                    <a:t>, the frequency of vibration of the amine scissors motion when dissolved in water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D61051-5F09-B405-06D3-25D1256B9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3476" y="5149767"/>
                  <a:ext cx="7591089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1169" t="-4478" r="-2003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177F77-64D6-23D4-0460-329B43E6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4880" y="5057709"/>
              <a:ext cx="1675571" cy="1348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80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and thermophoresis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F6D71BA-6187-4CAA-CE88-97BC5AD5B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490" b="3343"/>
          <a:stretch/>
        </p:blipFill>
        <p:spPr>
          <a:xfrm>
            <a:off x="0" y="1885950"/>
            <a:ext cx="5866130" cy="3659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B3A39-9470-7340-9840-9B8D73EE5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79" y="1449685"/>
            <a:ext cx="6344731" cy="33621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2A6892-2ED4-DFAB-DD97-D4DDE3BFA3E3}"/>
              </a:ext>
            </a:extLst>
          </p:cNvPr>
          <p:cNvGrpSpPr/>
          <p:nvPr/>
        </p:nvGrpSpPr>
        <p:grpSpPr>
          <a:xfrm>
            <a:off x="6492240" y="4317764"/>
            <a:ext cx="4091940" cy="1505811"/>
            <a:chOff x="5612130" y="4800600"/>
            <a:chExt cx="4091940" cy="15058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9F7516-1715-12F6-5E01-4B9799CD31FE}"/>
                </a:ext>
              </a:extLst>
            </p:cNvPr>
            <p:cNvGrpSpPr/>
            <p:nvPr/>
          </p:nvGrpSpPr>
          <p:grpSpPr>
            <a:xfrm>
              <a:off x="7437788" y="4883386"/>
              <a:ext cx="2266282" cy="1423025"/>
              <a:chOff x="1437038" y="4854349"/>
              <a:chExt cx="2266282" cy="14230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AD05C49-B826-3327-0A89-2A95EFB6C9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13" y="4854349"/>
                <a:ext cx="1209007" cy="1053693"/>
              </a:xfrm>
              <a:prstGeom prst="straightConnector1">
                <a:avLst/>
              </a:prstGeom>
              <a:ln w="63500">
                <a:solidFill>
                  <a:srgbClr val="002060">
                    <a:alpha val="3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DEDE9E-7A3E-F0D4-DAD8-AAE861DAC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2130" y="4800600"/>
              <a:ext cx="1765935" cy="1136479"/>
            </a:xfrm>
            <a:prstGeom prst="straightConnector1">
              <a:avLst/>
            </a:prstGeom>
            <a:ln w="63500">
              <a:solidFill>
                <a:srgbClr val="00206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257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and thermophoresis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C69C0-BEC7-AC0A-A93B-9FD8E526009E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really low here, so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C69C0-BEC7-AC0A-A93B-9FD8E5260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1938992"/>
              </a:xfrm>
              <a:prstGeom prst="rect">
                <a:avLst/>
              </a:prstGeom>
              <a:blipFill>
                <a:blip r:embed="rId3"/>
                <a:stretch>
                  <a:fillRect l="-1923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4044145"/>
            <a:ext cx="1472970" cy="108231"/>
            <a:chOff x="3181110" y="4087689"/>
            <a:chExt cx="1472970" cy="10823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40905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40899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40927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40888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394F6-B5C0-89E8-6332-331298087E8C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394F6-B5C0-89E8-6332-331298087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7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65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and thermophoresis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3609849"/>
            <a:ext cx="1472970" cy="542527"/>
            <a:chOff x="3181110" y="3653393"/>
            <a:chExt cx="1472970" cy="54252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40905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40899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365735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3653393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E2F395-B3CF-9388-DE8E-98791BCC4938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E2F395-B3CF-9388-DE8E-98791BCC4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7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D80BC8-C73E-54DE-3681-A03B3BFDA396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is starting to be thermally accessible -- so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is bigger than 1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D80BC8-C73E-54DE-3681-A03B3BFD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12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and thermophoresis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5C86064-5E5F-227F-0198-58043B6D9FD6}"/>
              </a:ext>
            </a:extLst>
          </p:cNvPr>
          <p:cNvGrpSpPr/>
          <p:nvPr/>
        </p:nvGrpSpPr>
        <p:grpSpPr>
          <a:xfrm>
            <a:off x="1530189" y="655642"/>
            <a:ext cx="5137439" cy="3962055"/>
            <a:chOff x="1530189" y="655642"/>
            <a:chExt cx="5137439" cy="39620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B13A11-323C-270B-74CA-44191D5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189" y="655642"/>
              <a:ext cx="5137439" cy="396205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884C66-9555-E6CB-E8D1-92DAB056FFC6}"/>
                </a:ext>
              </a:extLst>
            </p:cNvPr>
            <p:cNvGrpSpPr/>
            <p:nvPr/>
          </p:nvGrpSpPr>
          <p:grpSpPr>
            <a:xfrm>
              <a:off x="3181110" y="3185306"/>
              <a:ext cx="1472970" cy="967070"/>
              <a:chOff x="3181110" y="3228850"/>
              <a:chExt cx="1472970" cy="96707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9BD85-6713-8D5D-05FA-33C949B246ED}"/>
                  </a:ext>
                </a:extLst>
              </p:cNvPr>
              <p:cNvSpPr/>
              <p:nvPr/>
            </p:nvSpPr>
            <p:spPr>
              <a:xfrm>
                <a:off x="3181110" y="4093922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A9BA1FD-0EA3-DB4C-1C85-2869ABF62ADF}"/>
                  </a:ext>
                </a:extLst>
              </p:cNvPr>
              <p:cNvSpPr/>
              <p:nvPr/>
            </p:nvSpPr>
            <p:spPr>
              <a:xfrm>
                <a:off x="3333510" y="40967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70E24A9-49D3-877D-1CEA-35E7D3C893EB}"/>
                  </a:ext>
                </a:extLst>
              </p:cNvPr>
              <p:cNvSpPr/>
              <p:nvPr/>
            </p:nvSpPr>
            <p:spPr>
              <a:xfrm>
                <a:off x="3489309" y="4096187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B00FE4E-381E-6677-1DAA-7323104D44A5}"/>
                  </a:ext>
                </a:extLst>
              </p:cNvPr>
              <p:cNvSpPr/>
              <p:nvPr/>
            </p:nvSpPr>
            <p:spPr>
              <a:xfrm>
                <a:off x="3641709" y="4092221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E6C6D0-6D72-6980-1560-0D16C3EE665A}"/>
                  </a:ext>
                </a:extLst>
              </p:cNvPr>
              <p:cNvSpPr/>
              <p:nvPr/>
            </p:nvSpPr>
            <p:spPr>
              <a:xfrm>
                <a:off x="3794109" y="40916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399824B-8275-8FB7-5E7B-C80430ACB3B0}"/>
                  </a:ext>
                </a:extLst>
              </p:cNvPr>
              <p:cNvSpPr/>
              <p:nvPr/>
            </p:nvSpPr>
            <p:spPr>
              <a:xfrm>
                <a:off x="3946509" y="4087689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76B7E4-B9F6-14E2-946E-04D31F21A4F4}"/>
                  </a:ext>
                </a:extLst>
              </p:cNvPr>
              <p:cNvSpPr/>
              <p:nvPr/>
            </p:nvSpPr>
            <p:spPr>
              <a:xfrm>
                <a:off x="4098909" y="3655093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F7AC70-2F79-7B42-9447-0885CF911ECE}"/>
                  </a:ext>
                </a:extLst>
              </p:cNvPr>
              <p:cNvSpPr/>
              <p:nvPr/>
            </p:nvSpPr>
            <p:spPr>
              <a:xfrm>
                <a:off x="4251309" y="3654526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BA7ABAF-2D7C-7047-8070-15BC262A26EC}"/>
                  </a:ext>
                </a:extLst>
              </p:cNvPr>
              <p:cNvSpPr/>
              <p:nvPr/>
            </p:nvSpPr>
            <p:spPr>
              <a:xfrm>
                <a:off x="4403709" y="3657357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F82BFD-1F80-0462-6167-E7085D34A0E1}"/>
                  </a:ext>
                </a:extLst>
              </p:cNvPr>
              <p:cNvSpPr/>
              <p:nvPr/>
            </p:nvSpPr>
            <p:spPr>
              <a:xfrm>
                <a:off x="4556109" y="3228850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666F74D-8E59-D589-C817-32C425BD926C}"/>
                    </a:ext>
                  </a:extLst>
                </p:cNvPr>
                <p:cNvSpPr txBox="1"/>
                <p:nvPr/>
              </p:nvSpPr>
              <p:spPr>
                <a:xfrm>
                  <a:off x="3188484" y="3697916"/>
                  <a:ext cx="508729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666F74D-8E59-D589-C817-32C425BD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484" y="3697916"/>
                  <a:ext cx="508729" cy="299569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72D52-C2F0-6251-8BD4-E532B208F6AC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are thermally accessible -- so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is getting even bigger</a:t>
                </a:r>
                <a:r>
                  <a:rPr lang="en-US" sz="2400" dirty="0"/>
                  <a:t>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72D52-C2F0-6251-8BD4-E532B208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r="-216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7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AD293C9-35C0-3B0A-2519-EF768497B6E7}"/>
              </a:ext>
            </a:extLst>
          </p:cNvPr>
          <p:cNvGrpSpPr/>
          <p:nvPr/>
        </p:nvGrpSpPr>
        <p:grpSpPr>
          <a:xfrm>
            <a:off x="2707342" y="298147"/>
            <a:ext cx="5953506" cy="4468232"/>
            <a:chOff x="3236259" y="118853"/>
            <a:chExt cx="5953506" cy="44682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DC9FD2-C061-B7CD-D9F0-BDF05B97C957}"/>
                </a:ext>
              </a:extLst>
            </p:cNvPr>
            <p:cNvGrpSpPr/>
            <p:nvPr/>
          </p:nvGrpSpPr>
          <p:grpSpPr>
            <a:xfrm>
              <a:off x="3236259" y="118853"/>
              <a:ext cx="5953506" cy="4468232"/>
              <a:chOff x="6008457" y="1233438"/>
              <a:chExt cx="5953506" cy="4468232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32F25D3A-E5E4-9727-8EFE-8CBCB74C8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8457" y="1233438"/>
                <a:ext cx="5953506" cy="4468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41A1259-64C2-1062-308C-E19398A7956A}"/>
                      </a:ext>
                    </a:extLst>
                  </p:cNvPr>
                  <p:cNvSpPr txBox="1"/>
                  <p:nvPr/>
                </p:nvSpPr>
                <p:spPr>
                  <a:xfrm>
                    <a:off x="8512936" y="2724427"/>
                    <a:ext cx="141965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old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41A1259-64C2-1062-308C-E19398A795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2936" y="2724427"/>
                    <a:ext cx="141965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080" t="-7895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12BDF43-8584-D239-7765-07A52C42BC66}"/>
                      </a:ext>
                    </a:extLst>
                  </p:cNvPr>
                  <p:cNvSpPr txBox="1"/>
                  <p:nvPr/>
                </p:nvSpPr>
                <p:spPr>
                  <a:xfrm>
                    <a:off x="8835763" y="4469996"/>
                    <a:ext cx="21936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12BDF43-8584-D239-7765-07A52C42B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5763" y="4469996"/>
                    <a:ext cx="219365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C22C6B-F883-392D-88E9-C4AF2F771B28}"/>
                </a:ext>
              </a:extLst>
            </p:cNvPr>
            <p:cNvSpPr/>
            <p:nvPr/>
          </p:nvSpPr>
          <p:spPr>
            <a:xfrm rot="16200000">
              <a:off x="6248873" y="1742846"/>
              <a:ext cx="89943" cy="416608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8000">
                  <a:schemeClr val="accent1">
                    <a:lumMod val="45000"/>
                    <a:lumOff val="5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E8001-A930-F7AF-BEC6-BD3D0FCEE752}"/>
              </a:ext>
            </a:extLst>
          </p:cNvPr>
          <p:cNvGrpSpPr>
            <a:grpSpLocks noChangeAspect="1"/>
          </p:cNvGrpSpPr>
          <p:nvPr/>
        </p:nvGrpSpPr>
        <p:grpSpPr>
          <a:xfrm>
            <a:off x="7934042" y="4483634"/>
            <a:ext cx="2722158" cy="2099361"/>
            <a:chOff x="1530189" y="655642"/>
            <a:chExt cx="5137439" cy="396205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67C138-E713-0FA3-B19D-F9E24D92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89" y="655642"/>
              <a:ext cx="5137439" cy="396205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91AD71-6235-A570-3D9D-6AFE0C276C2C}"/>
                </a:ext>
              </a:extLst>
            </p:cNvPr>
            <p:cNvGrpSpPr/>
            <p:nvPr/>
          </p:nvGrpSpPr>
          <p:grpSpPr>
            <a:xfrm>
              <a:off x="3181110" y="3185306"/>
              <a:ext cx="1472970" cy="967070"/>
              <a:chOff x="3181110" y="3228850"/>
              <a:chExt cx="1472970" cy="96707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1BE54D2-01D9-2ACC-F9F4-ABFA7CB18C30}"/>
                  </a:ext>
                </a:extLst>
              </p:cNvPr>
              <p:cNvSpPr/>
              <p:nvPr/>
            </p:nvSpPr>
            <p:spPr>
              <a:xfrm>
                <a:off x="3181110" y="4093922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1631BEB-9072-D2F1-4C8E-CD636121DBBD}"/>
                  </a:ext>
                </a:extLst>
              </p:cNvPr>
              <p:cNvSpPr/>
              <p:nvPr/>
            </p:nvSpPr>
            <p:spPr>
              <a:xfrm>
                <a:off x="3333510" y="40967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93F88D-D5C9-2CF0-95AC-9C32E2CA5D20}"/>
                  </a:ext>
                </a:extLst>
              </p:cNvPr>
              <p:cNvSpPr/>
              <p:nvPr/>
            </p:nvSpPr>
            <p:spPr>
              <a:xfrm>
                <a:off x="3489309" y="4096187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4A8E67-D472-F375-8A6E-EF0B0BEE0444}"/>
                  </a:ext>
                </a:extLst>
              </p:cNvPr>
              <p:cNvSpPr/>
              <p:nvPr/>
            </p:nvSpPr>
            <p:spPr>
              <a:xfrm>
                <a:off x="3641709" y="4092221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331A3D0-03D0-65F7-18BF-28B95DB191D5}"/>
                  </a:ext>
                </a:extLst>
              </p:cNvPr>
              <p:cNvSpPr/>
              <p:nvPr/>
            </p:nvSpPr>
            <p:spPr>
              <a:xfrm>
                <a:off x="3794109" y="40916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E1509A-D7B5-A2C4-5754-B16463F8333B}"/>
                  </a:ext>
                </a:extLst>
              </p:cNvPr>
              <p:cNvSpPr/>
              <p:nvPr/>
            </p:nvSpPr>
            <p:spPr>
              <a:xfrm>
                <a:off x="3946509" y="4087689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533899-9643-39FC-FD8E-03CA4AA979F2}"/>
                  </a:ext>
                </a:extLst>
              </p:cNvPr>
              <p:cNvSpPr/>
              <p:nvPr/>
            </p:nvSpPr>
            <p:spPr>
              <a:xfrm>
                <a:off x="4098909" y="3655093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E9BB9F-1731-7CAC-C34A-579BD971CA5B}"/>
                  </a:ext>
                </a:extLst>
              </p:cNvPr>
              <p:cNvSpPr/>
              <p:nvPr/>
            </p:nvSpPr>
            <p:spPr>
              <a:xfrm>
                <a:off x="4251309" y="3654526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466858-F6EA-1BF2-164C-3BCB2904C4E1}"/>
                  </a:ext>
                </a:extLst>
              </p:cNvPr>
              <p:cNvSpPr/>
              <p:nvPr/>
            </p:nvSpPr>
            <p:spPr>
              <a:xfrm>
                <a:off x="4403709" y="3657357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594F844-AB48-C972-2D4C-3B27C5ECEB03}"/>
                  </a:ext>
                </a:extLst>
              </p:cNvPr>
              <p:cNvSpPr/>
              <p:nvPr/>
            </p:nvSpPr>
            <p:spPr>
              <a:xfrm>
                <a:off x="4556109" y="3228850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738D55-437C-BCD1-A02C-AB18BA043F16}"/>
              </a:ext>
            </a:extLst>
          </p:cNvPr>
          <p:cNvGrpSpPr>
            <a:grpSpLocks noChangeAspect="1"/>
          </p:cNvGrpSpPr>
          <p:nvPr/>
        </p:nvGrpSpPr>
        <p:grpSpPr>
          <a:xfrm>
            <a:off x="706180" y="4587085"/>
            <a:ext cx="2570184" cy="1982157"/>
            <a:chOff x="1530189" y="655642"/>
            <a:chExt cx="5137439" cy="39620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B13A11-323C-270B-74CA-44191D5E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189" y="655642"/>
              <a:ext cx="5137439" cy="396205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884C66-9555-E6CB-E8D1-92DAB056FFC6}"/>
                </a:ext>
              </a:extLst>
            </p:cNvPr>
            <p:cNvGrpSpPr/>
            <p:nvPr/>
          </p:nvGrpSpPr>
          <p:grpSpPr>
            <a:xfrm>
              <a:off x="3181110" y="4044145"/>
              <a:ext cx="1472970" cy="108231"/>
              <a:chOff x="3181110" y="4087689"/>
              <a:chExt cx="1472970" cy="10823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9BD85-6713-8D5D-05FA-33C949B246ED}"/>
                  </a:ext>
                </a:extLst>
              </p:cNvPr>
              <p:cNvSpPr/>
              <p:nvPr/>
            </p:nvSpPr>
            <p:spPr>
              <a:xfrm>
                <a:off x="3181110" y="4093922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A9BA1FD-0EA3-DB4C-1C85-2869ABF62ADF}"/>
                  </a:ext>
                </a:extLst>
              </p:cNvPr>
              <p:cNvSpPr/>
              <p:nvPr/>
            </p:nvSpPr>
            <p:spPr>
              <a:xfrm>
                <a:off x="3333510" y="40967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70E24A9-49D3-877D-1CEA-35E7D3C893EB}"/>
                  </a:ext>
                </a:extLst>
              </p:cNvPr>
              <p:cNvSpPr/>
              <p:nvPr/>
            </p:nvSpPr>
            <p:spPr>
              <a:xfrm>
                <a:off x="3489309" y="4096187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B00FE4E-381E-6677-1DAA-7323104D44A5}"/>
                  </a:ext>
                </a:extLst>
              </p:cNvPr>
              <p:cNvSpPr/>
              <p:nvPr/>
            </p:nvSpPr>
            <p:spPr>
              <a:xfrm>
                <a:off x="3641709" y="4092221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E6C6D0-6D72-6980-1560-0D16C3EE665A}"/>
                  </a:ext>
                </a:extLst>
              </p:cNvPr>
              <p:cNvSpPr/>
              <p:nvPr/>
            </p:nvSpPr>
            <p:spPr>
              <a:xfrm>
                <a:off x="3794109" y="40916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399824B-8275-8FB7-5E7B-C80430ACB3B0}"/>
                  </a:ext>
                </a:extLst>
              </p:cNvPr>
              <p:cNvSpPr/>
              <p:nvPr/>
            </p:nvSpPr>
            <p:spPr>
              <a:xfrm>
                <a:off x="3946509" y="4087689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76B7E4-B9F6-14E2-946E-04D31F21A4F4}"/>
                  </a:ext>
                </a:extLst>
              </p:cNvPr>
              <p:cNvSpPr/>
              <p:nvPr/>
            </p:nvSpPr>
            <p:spPr>
              <a:xfrm>
                <a:off x="4098909" y="4090521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F7AC70-2F79-7B42-9447-0885CF911ECE}"/>
                  </a:ext>
                </a:extLst>
              </p:cNvPr>
              <p:cNvSpPr/>
              <p:nvPr/>
            </p:nvSpPr>
            <p:spPr>
              <a:xfrm>
                <a:off x="4251309" y="4089954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BA7ABAF-2D7C-7047-8070-15BC262A26EC}"/>
                  </a:ext>
                </a:extLst>
              </p:cNvPr>
              <p:cNvSpPr/>
              <p:nvPr/>
            </p:nvSpPr>
            <p:spPr>
              <a:xfrm>
                <a:off x="4403709" y="4092787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F82BFD-1F80-0462-6167-E7085D34A0E1}"/>
                  </a:ext>
                </a:extLst>
              </p:cNvPr>
              <p:cNvSpPr/>
              <p:nvPr/>
            </p:nvSpPr>
            <p:spPr>
              <a:xfrm>
                <a:off x="4556109" y="4088821"/>
                <a:ext cx="97971" cy="99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4394F6-B5C0-89E8-6332-331298087E8C}"/>
                    </a:ext>
                  </a:extLst>
                </p:cNvPr>
                <p:cNvSpPr txBox="1"/>
                <p:nvPr/>
              </p:nvSpPr>
              <p:spPr>
                <a:xfrm>
                  <a:off x="3188484" y="3670293"/>
                  <a:ext cx="703597" cy="319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4394F6-B5C0-89E8-6332-331298087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484" y="3670293"/>
                  <a:ext cx="703597" cy="319978"/>
                </a:xfrm>
                <a:prstGeom prst="rect">
                  <a:avLst/>
                </a:prstGeom>
                <a:blipFill>
                  <a:blip r:embed="rId6"/>
                  <a:stretch>
                    <a:fillRect l="-6897" r="-3448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773BB1-7456-5862-C54C-E187CF9318B5}"/>
                  </a:ext>
                </a:extLst>
              </p:cNvPr>
              <p:cNvSpPr txBox="1"/>
              <p:nvPr/>
            </p:nvSpPr>
            <p:spPr>
              <a:xfrm>
                <a:off x="8797136" y="6084186"/>
                <a:ext cx="351999" cy="160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773BB1-7456-5862-C54C-E187CF93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136" y="6084186"/>
                <a:ext cx="351999" cy="160080"/>
              </a:xfrm>
              <a:prstGeom prst="rect">
                <a:avLst/>
              </a:prstGeom>
              <a:blipFill>
                <a:blip r:embed="rId7"/>
                <a:stretch>
                  <a:fillRect l="-689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DCE037-BC91-53AD-D0E8-EBBB6338AFDD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It actually looks like the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 would do pretty well …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DCE037-BC91-53AD-D0E8-EBBB6338A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8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25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One last blackboard derivation … What if we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EE81A57-89E4-A7E9-A140-01EFCA4A48EB}"/>
              </a:ext>
            </a:extLst>
          </p:cNvPr>
          <p:cNvGrpSpPr/>
          <p:nvPr/>
        </p:nvGrpSpPr>
        <p:grpSpPr>
          <a:xfrm>
            <a:off x="592620" y="855667"/>
            <a:ext cx="11140034" cy="5906044"/>
            <a:chOff x="2730513" y="855667"/>
            <a:chExt cx="11140034" cy="59060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E97E21-3FFC-7FEC-D8A4-490854E0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743" y="855667"/>
              <a:ext cx="4438220" cy="9563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5F0EC7-999A-F883-1B7C-6644E88F1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0796" y="2647476"/>
              <a:ext cx="5060114" cy="97571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70EDFBD0-E1CA-C6FF-43B9-6D7AEF05BF51}"/>
                </a:ext>
              </a:extLst>
            </p:cNvPr>
            <p:cNvSpPr/>
            <p:nvPr/>
          </p:nvSpPr>
          <p:spPr>
            <a:xfrm rot="5400000">
              <a:off x="4814369" y="3922870"/>
              <a:ext cx="582990" cy="3547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6A74E6E-CA8D-2757-DBC8-1A5865ABFF96}"/>
                    </a:ext>
                  </a:extLst>
                </p:cNvPr>
                <p:cNvSpPr txBox="1"/>
                <p:nvPr/>
              </p:nvSpPr>
              <p:spPr>
                <a:xfrm>
                  <a:off x="2730513" y="4453066"/>
                  <a:ext cx="11140034" cy="230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Derive an expression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a14:m>
                  <a:r>
                    <a:rPr lang="en-US" sz="2400" dirty="0"/>
                    <a:t> as a function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𝒈𝒂𝒑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𝒈𝒂𝒑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a14:m>
                  <a:r>
                    <a:rPr lang="en-US" sz="2400" dirty="0"/>
                    <a:t> assuming: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4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𝑐𝑜𝑙𝑑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sz="24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h𝑜𝑡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𝑐𝑜𝑙𝑑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6A74E6E-CA8D-2757-DBC8-1A5865ABF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513" y="4453066"/>
                  <a:ext cx="11140034" cy="2308645"/>
                </a:xfrm>
                <a:prstGeom prst="rect">
                  <a:avLst/>
                </a:prstGeom>
                <a:blipFill>
                  <a:blip r:embed="rId6"/>
                  <a:stretch>
                    <a:fillRect l="-796" b="-38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7F893F-3B20-F9DA-6ABB-EC3BA7AD914F}"/>
                  </a:ext>
                </a:extLst>
              </p:cNvPr>
              <p:cNvSpPr txBox="1"/>
              <p:nvPr/>
            </p:nvSpPr>
            <p:spPr>
              <a:xfrm>
                <a:off x="5502497" y="981208"/>
                <a:ext cx="3155324" cy="63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7F893F-3B20-F9DA-6ABB-EC3BA7AD9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497" y="981208"/>
                <a:ext cx="3155324" cy="637995"/>
              </a:xfrm>
              <a:prstGeom prst="rect">
                <a:avLst/>
              </a:prstGeom>
              <a:blipFill>
                <a:blip r:embed="rId7"/>
                <a:stretch>
                  <a:fillRect l="-321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E1F87D7-10F4-8A54-BB8A-5DF344C005A7}"/>
              </a:ext>
            </a:extLst>
          </p:cNvPr>
          <p:cNvGrpSpPr/>
          <p:nvPr/>
        </p:nvGrpSpPr>
        <p:grpSpPr>
          <a:xfrm>
            <a:off x="7706078" y="1811969"/>
            <a:ext cx="3352966" cy="2322150"/>
            <a:chOff x="7706078" y="1811969"/>
            <a:chExt cx="3352966" cy="232215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A33C780-68F3-7B1B-4D34-DE475C5B4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1" t="26421" r="17912" b="14554"/>
            <a:stretch/>
          </p:blipFill>
          <p:spPr bwMode="auto">
            <a:xfrm>
              <a:off x="8156233" y="1811969"/>
              <a:ext cx="2902811" cy="232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F66F419-93C7-832B-5322-8DDBD4E8A2D6}"/>
                    </a:ext>
                  </a:extLst>
                </p:cNvPr>
                <p:cNvSpPr txBox="1"/>
                <p:nvPr/>
              </p:nvSpPr>
              <p:spPr>
                <a:xfrm>
                  <a:off x="7706078" y="2314396"/>
                  <a:ext cx="1332964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F66F419-93C7-832B-5322-8DDBD4E8A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078" y="2314396"/>
                  <a:ext cx="1332964" cy="491738"/>
                </a:xfrm>
                <a:prstGeom prst="rect">
                  <a:avLst/>
                </a:prstGeom>
                <a:blipFill>
                  <a:blip r:embed="rId9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764FC0-3FD9-9729-C5CD-966CE2E2659D}"/>
              </a:ext>
            </a:extLst>
          </p:cNvPr>
          <p:cNvGrpSpPr/>
          <p:nvPr/>
        </p:nvGrpSpPr>
        <p:grpSpPr>
          <a:xfrm>
            <a:off x="1272037" y="1167420"/>
            <a:ext cx="2582788" cy="2348631"/>
            <a:chOff x="831986" y="2460072"/>
            <a:chExt cx="4590883" cy="2103165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CED0434-F938-C029-97AB-8E08D2903D23}"/>
                </a:ext>
              </a:extLst>
            </p:cNvPr>
            <p:cNvSpPr/>
            <p:nvPr/>
          </p:nvSpPr>
          <p:spPr>
            <a:xfrm flipH="1" flipV="1">
              <a:off x="831986" y="2460072"/>
              <a:ext cx="4590883" cy="895237"/>
            </a:xfrm>
            <a:prstGeom prst="arc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90E10A0-74EC-BEE8-3471-D8DE3FE086EA}"/>
                </a:ext>
              </a:extLst>
            </p:cNvPr>
            <p:cNvSpPr/>
            <p:nvPr/>
          </p:nvSpPr>
          <p:spPr>
            <a:xfrm>
              <a:off x="1358019" y="3355309"/>
              <a:ext cx="3506921" cy="1207928"/>
            </a:xfrm>
            <a:prstGeom prst="arc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69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/>
              <p:nvPr/>
            </p:nvSpPr>
            <p:spPr>
              <a:xfrm>
                <a:off x="160020" y="498572"/>
                <a:ext cx="11887200" cy="335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When the collisional energy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b="0" dirty="0"/>
                  <a:t>is much smaller than the gap between vibrational energy levels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000" b="0" dirty="0"/>
                  <a:t>), we have very little population of excited vibrational states. </a:t>
                </a:r>
                <a:r>
                  <a:rPr lang="en-US" sz="2000" dirty="0"/>
                  <a:t>If</a:t>
                </a:r>
                <a:r>
                  <a:rPr lang="en-US" sz="2000" b="0" dirty="0"/>
                  <a:t> we ignore those excited-state populations altogether,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b="0" dirty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 and</a:t>
                </a:r>
              </a:p>
              <a:p>
                <a:endParaRPr lang="en-US" sz="2000" dirty="0"/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𝑎𝑝𝑝𝑟𝑜𝑥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𝒈𝒂𝒑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𝑳</m:t>
                        </m:r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den>
                        </m:f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𝒈𝒂𝒑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US" sz="2000" dirty="0"/>
              </a:p>
              <a:p>
                <a:r>
                  <a:rPr lang="en-US" sz="2000" b="0" dirty="0"/>
                  <a:t>The result, shown on the left below, is basically identical to what we get when we don’t ignore the excited-state populations. On the right is the difference between Eq. 1 and the result when excited-state populations are not ignored.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498572"/>
                <a:ext cx="11887200" cy="3355470"/>
              </a:xfrm>
              <a:prstGeom prst="rect">
                <a:avLst/>
              </a:prstGeom>
              <a:blipFill>
                <a:blip r:embed="rId2"/>
                <a:stretch>
                  <a:fillRect l="-534" b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D7898D-5673-BA36-1267-AA07E6B9284E}"/>
              </a:ext>
            </a:extLst>
          </p:cNvPr>
          <p:cNvGrpSpPr/>
          <p:nvPr/>
        </p:nvGrpSpPr>
        <p:grpSpPr>
          <a:xfrm>
            <a:off x="1237786" y="3927755"/>
            <a:ext cx="3793003" cy="2844752"/>
            <a:chOff x="1237786" y="3927755"/>
            <a:chExt cx="3793003" cy="28447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985F1A-9B2C-663C-AB7B-2C677C618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786" y="3927755"/>
              <a:ext cx="3793003" cy="284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39EAB6A-474B-D1F8-5B54-26C13E8E5BB0}"/>
                    </a:ext>
                  </a:extLst>
                </p:cNvPr>
                <p:cNvSpPr txBox="1"/>
                <p:nvPr/>
              </p:nvSpPr>
              <p:spPr>
                <a:xfrm>
                  <a:off x="1656751" y="4591281"/>
                  <a:ext cx="147753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𝑎𝑝𝑝𝑟𝑜𝑥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39EAB6A-474B-D1F8-5B54-26C13E8E5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751" y="4591281"/>
                  <a:ext cx="147753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EEA2BC-AD9E-0562-1806-33C3920E3AA6}"/>
              </a:ext>
            </a:extLst>
          </p:cNvPr>
          <p:cNvGrpSpPr/>
          <p:nvPr/>
        </p:nvGrpSpPr>
        <p:grpSpPr>
          <a:xfrm>
            <a:off x="6161050" y="3927754"/>
            <a:ext cx="4086035" cy="2844752"/>
            <a:chOff x="6161050" y="3487369"/>
            <a:chExt cx="4429320" cy="332199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134DA41-4019-E4A1-6AFD-067272645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050" y="3487369"/>
              <a:ext cx="4429320" cy="332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3B4651F-E649-5075-6418-ED3E60A682EF}"/>
                    </a:ext>
                  </a:extLst>
                </p:cNvPr>
                <p:cNvSpPr txBox="1"/>
                <p:nvPr/>
              </p:nvSpPr>
              <p:spPr>
                <a:xfrm>
                  <a:off x="7907893" y="3927755"/>
                  <a:ext cx="2527790" cy="453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𝑎𝑝𝑝𝑟𝑜𝑥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3B4651F-E649-5075-6418-ED3E60A68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893" y="3927755"/>
                  <a:ext cx="2527790" cy="453325"/>
                </a:xfrm>
                <a:prstGeom prst="rect">
                  <a:avLst/>
                </a:prstGeom>
                <a:blipFill>
                  <a:blip r:embed="rId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Results when we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?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7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449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379</Words>
  <Application>Microsoft Macintosh PowerPoint</Application>
  <PresentationFormat>Widescreen</PresentationFormat>
  <Paragraphs>47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</cp:revision>
  <dcterms:created xsi:type="dcterms:W3CDTF">2023-12-01T02:09:33Z</dcterms:created>
  <dcterms:modified xsi:type="dcterms:W3CDTF">2023-12-01T02:23:26Z</dcterms:modified>
</cp:coreProperties>
</file>